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118A7-A027-4292-A11D-EA5D85944EC8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E02787D-6F2E-4273-BCCE-D68D400298D4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900" b="1" dirty="0">
              <a:solidFill>
                <a:srgbClr val="FF0000"/>
              </a:solidFill>
              <a:latin typeface="+mj-lt"/>
            </a:rPr>
            <a:t>В 2019 году </a:t>
          </a:r>
          <a:r>
            <a:rPr lang="ru-RU" sz="1900" b="1" dirty="0">
              <a:solidFill>
                <a:schemeClr val="bg1"/>
              </a:solidFill>
              <a:latin typeface="+mj-lt"/>
            </a:rPr>
            <a:t>разработан и апробирован </a:t>
          </a:r>
          <a:r>
            <a:rPr lang="ru-RU" altLang="ru-RU" sz="19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Инструментарий мониторинга качества дошкольного образования детей в возрасте от 3 до 7 лет</a:t>
          </a:r>
          <a:endParaRPr lang="ru-RU" sz="1900" b="1" dirty="0">
            <a:solidFill>
              <a:srgbClr val="FF0000"/>
            </a:solidFill>
            <a:latin typeface="+mj-lt"/>
          </a:endParaRPr>
        </a:p>
        <a:p>
          <a:pPr algn="ctr"/>
          <a:r>
            <a:rPr lang="ru-RU" sz="1900" b="1" dirty="0">
              <a:solidFill>
                <a:srgbClr val="FF0000"/>
              </a:solidFill>
              <a:latin typeface="+mj-lt"/>
            </a:rPr>
            <a:t>В 2020 году </a:t>
          </a:r>
          <a:r>
            <a:rPr lang="ru-RU" sz="1900" b="1" dirty="0">
              <a:solidFill>
                <a:schemeClr val="bg1"/>
              </a:solidFill>
              <a:latin typeface="+mj-lt"/>
            </a:rPr>
            <a:t>разработан проект Концепции МКДО и апробирован </a:t>
          </a:r>
          <a:r>
            <a:rPr lang="ru-RU" altLang="ru-RU" sz="19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Инструментарий мониторинга качества дошкольного образования детей в возрасте от 0 до 3 лет</a:t>
          </a:r>
          <a:endParaRPr lang="ru-RU" sz="1900" b="1" dirty="0">
            <a:solidFill>
              <a:schemeClr val="bg1"/>
            </a:solidFill>
            <a:latin typeface="+mj-lt"/>
          </a:endParaRPr>
        </a:p>
      </dgm:t>
    </dgm:pt>
    <dgm:pt modelId="{F09BF321-3AF4-40A9-841C-177360BF7973}" type="parTrans" cxnId="{E3E242CA-1A88-4011-AC88-94A890F2C6AA}">
      <dgm:prSet/>
      <dgm:spPr/>
      <dgm:t>
        <a:bodyPr/>
        <a:lstStyle/>
        <a:p>
          <a:endParaRPr lang="ru-RU"/>
        </a:p>
      </dgm:t>
    </dgm:pt>
    <dgm:pt modelId="{72156000-CDFA-4508-BA12-2E110B30935B}" type="sibTrans" cxnId="{E3E242CA-1A88-4011-AC88-94A890F2C6AA}">
      <dgm:prSet/>
      <dgm:spPr/>
      <dgm:t>
        <a:bodyPr/>
        <a:lstStyle/>
        <a:p>
          <a:endParaRPr lang="ru-RU"/>
        </a:p>
      </dgm:t>
    </dgm:pt>
    <dgm:pt modelId="{0D8BD81D-238F-47DB-8EBA-63D22FDAA7B8}" type="pres">
      <dgm:prSet presAssocID="{BA9118A7-A027-4292-A11D-EA5D85944E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6CF712-9703-4F40-9263-5FEAC95D44C9}" type="pres">
      <dgm:prSet presAssocID="{CE02787D-6F2E-4273-BCCE-D68D400298D4}" presName="node" presStyleLbl="node1" presStyleIdx="0" presStyleCnt="1" custScaleX="306503" custScaleY="98802" custLinFactNeighborX="2031" custLinFactNeighborY="-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814DB-0FBE-4693-B6F2-C2AB6DA2B995}" type="presOf" srcId="{BA9118A7-A027-4292-A11D-EA5D85944EC8}" destId="{0D8BD81D-238F-47DB-8EBA-63D22FDAA7B8}" srcOrd="0" destOrd="0" presId="urn:microsoft.com/office/officeart/2005/8/layout/default"/>
    <dgm:cxn modelId="{E3E242CA-1A88-4011-AC88-94A890F2C6AA}" srcId="{BA9118A7-A027-4292-A11D-EA5D85944EC8}" destId="{CE02787D-6F2E-4273-BCCE-D68D400298D4}" srcOrd="0" destOrd="0" parTransId="{F09BF321-3AF4-40A9-841C-177360BF7973}" sibTransId="{72156000-CDFA-4508-BA12-2E110B30935B}"/>
    <dgm:cxn modelId="{47F18BB0-DA4A-432E-B18C-AA02D6188DFF}" type="presOf" srcId="{CE02787D-6F2E-4273-BCCE-D68D400298D4}" destId="{BD6CF712-9703-4F40-9263-5FEAC95D44C9}" srcOrd="0" destOrd="0" presId="urn:microsoft.com/office/officeart/2005/8/layout/default"/>
    <dgm:cxn modelId="{E2103480-16AB-4FA9-951C-6B767B2FCEFC}" type="presParOf" srcId="{0D8BD81D-238F-47DB-8EBA-63D22FDAA7B8}" destId="{BD6CF712-9703-4F40-9263-5FEAC95D44C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CF712-9703-4F40-9263-5FEAC95D44C9}">
      <dsp:nvSpPr>
        <dsp:cNvPr id="0" name=""/>
        <dsp:cNvSpPr/>
      </dsp:nvSpPr>
      <dsp:spPr>
        <a:xfrm>
          <a:off x="2378" y="127516"/>
          <a:ext cx="8697529" cy="1682202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rgbClr val="FF0000"/>
              </a:solidFill>
              <a:latin typeface="+mj-lt"/>
            </a:rPr>
            <a:t>В 2019 году </a:t>
          </a:r>
          <a:r>
            <a:rPr lang="ru-RU" sz="1900" b="1" kern="1200" dirty="0">
              <a:solidFill>
                <a:schemeClr val="bg1"/>
              </a:solidFill>
              <a:latin typeface="+mj-lt"/>
            </a:rPr>
            <a:t>разработан и апробирован </a:t>
          </a:r>
          <a:r>
            <a:rPr lang="ru-RU" altLang="ru-RU" sz="1900" b="1" kern="12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Инструментарий мониторинга качества дошкольного образования детей в возрасте от 3 до 7 лет</a:t>
          </a:r>
          <a:endParaRPr lang="ru-RU" sz="1900" b="1" kern="1200" dirty="0">
            <a:solidFill>
              <a:srgbClr val="FF0000"/>
            </a:solidFill>
            <a:latin typeface="+mj-lt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rgbClr val="FF0000"/>
              </a:solidFill>
              <a:latin typeface="+mj-lt"/>
            </a:rPr>
            <a:t>В 2020 году </a:t>
          </a:r>
          <a:r>
            <a:rPr lang="ru-RU" sz="1900" b="1" kern="1200" dirty="0">
              <a:solidFill>
                <a:schemeClr val="bg1"/>
              </a:solidFill>
              <a:latin typeface="+mj-lt"/>
            </a:rPr>
            <a:t>разработан проект Концепции МКДО и апробирован </a:t>
          </a:r>
          <a:r>
            <a:rPr lang="ru-RU" altLang="ru-RU" sz="1900" b="1" kern="12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rPr>
            <a:t>Инструментарий мониторинга качества дошкольного образования детей в возрасте от 0 до 3 лет</a:t>
          </a:r>
          <a:endParaRPr lang="ru-RU" sz="1900" b="1" kern="1200" dirty="0">
            <a:solidFill>
              <a:schemeClr val="bg1"/>
            </a:solidFill>
            <a:latin typeface="+mj-lt"/>
          </a:endParaRPr>
        </a:p>
      </dsp:txBody>
      <dsp:txXfrm>
        <a:off x="2378" y="127516"/>
        <a:ext cx="8697529" cy="1682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EF80-CF5E-40AD-A27E-54FAC2E3DC9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18530-931F-4F20-BA09-BD01B907D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7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4967C6B-076D-4199-B336-0E7DCE11D707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7BB2A33-B22C-4507-8C97-A1C3E7FC842D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9FBEFF5-B2E7-4342-9FDC-C040DD3E98EC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FD5603-6F47-437F-9EF9-527E85AE4C66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50BB9F-DA29-46DD-8699-0080E13C82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4;&#1086;&#1085;&#1080;&#1090;&#1086;&#1088;&#1080;&#1085;&#1075;%20&#1089;&#1088;&#1077;&#1076;&#1085;&#1103;&#1103;%20&#1075;&#1088;&#1091;&#1087;&#1087;&#1072;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64904"/>
          </a:xfrm>
        </p:spPr>
        <p:txBody>
          <a:bodyPr>
            <a:normAutofit/>
          </a:bodyPr>
          <a:lstStyle/>
          <a:p>
            <a:r>
              <a:rPr lang="ru-RU" dirty="0" smtClean="0"/>
              <a:t>РМО воспитателей и специалистов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sz="1800" dirty="0" smtClean="0"/>
              <a:t>21.10.2021 г.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Мониторинг в деятельности педагога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2000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hlinkClick r:id="rId3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9525"/>
            <a:ext cx="9144000" cy="6826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spc="50" dirty="0">
                <a:ln w="0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 КАЧЕСТВА ДОШКОЛЬНОГО ОБРАЗОВАНИЯ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313" y="1268413"/>
            <a:ext cx="8135937" cy="4524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2508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внутренней оценки качества дошкольного образования в рамках МКДО 2021 предусматривает 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шаги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контекстной информации о реализации образовательной деятельности ДОО.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контекстной информации о профессиональном образовании и компетенциях педагогов ДОО.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Самооценку качества педагогической работы педагогов ДОО.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Внутреннюю оценку качества дошкольного образования и услуг по присмотру и уходу за воспитанниками в группах ДОО с использованием Инструментария МКДО 2021.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Внутреннюю оценку качества созданных в ДОО условий для реализации образовательной деятельности и деятельности по присмотру и уходу с использованием Инструментария МКДО 2021.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внутренней оценке качества дошкольного образования и услуг по присмотру и уходу в ДОО. </a:t>
            </a:r>
            <a:endParaRPr lang="ru-RU" altLang="ru-RU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64904"/>
          </a:xfrm>
        </p:spPr>
        <p:txBody>
          <a:bodyPr>
            <a:normAutofit/>
          </a:bodyPr>
          <a:lstStyle/>
          <a:p>
            <a:r>
              <a:rPr lang="ru-RU" dirty="0" smtClean="0"/>
              <a:t>РМО воспитателей и специалистов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sz="1800" dirty="0" smtClean="0"/>
              <a:t>21.10.2021 г.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Мониторинг в деятельности педагога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832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4930255"/>
              </p:ext>
            </p:extLst>
          </p:nvPr>
        </p:nvGraphicFramePr>
        <p:xfrm>
          <a:off x="179510" y="188632"/>
          <a:ext cx="8784979" cy="6181210"/>
        </p:xfrm>
        <a:graphic>
          <a:graphicData uri="http://schemas.openxmlformats.org/drawingml/2006/table">
            <a:tbl>
              <a:tblPr firstRow="1" firstCol="1" bandRow="1"/>
              <a:tblGrid>
                <a:gridCol w="5500578"/>
                <a:gridCol w="418934"/>
                <a:gridCol w="348255"/>
                <a:gridCol w="348255"/>
                <a:gridCol w="348255"/>
                <a:gridCol w="348255"/>
                <a:gridCol w="348255"/>
                <a:gridCol w="348255"/>
                <a:gridCol w="348255"/>
                <a:gridCol w="427682"/>
              </a:tblGrid>
              <a:tr h="326385"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Маша</a:t>
                      </a:r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П.                            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Дата рождения 17.10.2018 г.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Речевое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0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Шаги развития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до 4 лет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4 до 5 лет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3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Р4. Самостоятельно строит рассказ о каком-либо событии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Р5. Способен логично продолжить начатый рассказ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3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Р6. Задает вопросы (в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основной вопрос – «Почему?»)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Р7. Понимает заданные вопросы и отвечает на них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Р8. Строит сложные предложения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Р9. Правильно употребляет имена прилагательные и местоимения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Р10. Правильно употребляет множественное число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Р11. Пытается объяснить наблюдаемые явления и события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80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Р12. Использует в речи вежливые обращения, различные интонации, мимику соответственно содержанию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611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Р13. Правильно использует слова-обобщения (фрукты, овощи, деревья, птицы, посуда, мебель)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681" marR="5068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pic>
        <p:nvPicPr>
          <p:cNvPr id="2053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80" y="2095416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489" y="4206245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80" y="2525466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30" y="4552231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758" y="5084984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67" y="2925667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80" y="1628800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Desktop\unna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548" y="5877272"/>
            <a:ext cx="215824" cy="21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44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273-ФЗ «Закон об образовании в РФ»</a:t>
            </a:r>
          </a:p>
          <a:p>
            <a:r>
              <a:rPr lang="ru-RU" dirty="0" smtClean="0"/>
              <a:t>ФГОС ДО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36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основании чего можно судить о качестве дошкольного образования?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5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ЗУН дошкольников</a:t>
            </a:r>
          </a:p>
          <a:p>
            <a:r>
              <a:rPr lang="ru-RU" dirty="0" smtClean="0"/>
              <a:t>Личностные качества дошкольников</a:t>
            </a:r>
          </a:p>
          <a:p>
            <a:r>
              <a:rPr lang="ru-RU" dirty="0" smtClean="0"/>
              <a:t>Готовность к школе</a:t>
            </a:r>
          </a:p>
          <a:p>
            <a:r>
              <a:rPr lang="ru-RU" dirty="0" smtClean="0"/>
              <a:t>Условия (ФГОС ДО)</a:t>
            </a:r>
          </a:p>
          <a:p>
            <a:r>
              <a:rPr lang="ru-RU" dirty="0" smtClean="0"/>
              <a:t>Профессиональная компетентность педагога</a:t>
            </a:r>
          </a:p>
          <a:p>
            <a:r>
              <a:rPr lang="ru-RU" dirty="0" smtClean="0"/>
              <a:t>Качество образовательной работы </a:t>
            </a:r>
          </a:p>
          <a:p>
            <a:r>
              <a:rPr lang="ru-RU" dirty="0" smtClean="0"/>
              <a:t>Общественный авторитет в социуме/престиж ДОУ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15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Качество условий</a:t>
            </a:r>
          </a:p>
          <a:p>
            <a:r>
              <a:rPr lang="ru-RU" dirty="0" smtClean="0"/>
              <a:t>Качество образовательной деятельности</a:t>
            </a:r>
          </a:p>
          <a:p>
            <a:r>
              <a:rPr lang="ru-RU" dirty="0" smtClean="0"/>
              <a:t>Качество результатов образовательной деятельности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75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Определение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019446"/>
              </p:ext>
            </p:extLst>
          </p:nvPr>
        </p:nvGraphicFramePr>
        <p:xfrm>
          <a:off x="467544" y="692696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Образовательный мониторинг –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организации сбора, хранения, обработки и распространения информации о деятельности педагогической системы, обеспечивающая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непрерывное слежение 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ее состоянием и прогнозированием ее развития 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– это процесс распознавания различных педагогических явлений и определение их состояния в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определённый момент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основе использования необходимых для этого параметров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79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Мониторинг как система сбора информации об объекте может включать в себя диагностику. </a:t>
            </a:r>
            <a:endParaRPr lang="ru-RU" dirty="0" smtClean="0"/>
          </a:p>
          <a:p>
            <a:r>
              <a:rPr lang="ru-RU" dirty="0" smtClean="0"/>
              <a:t>Диагностика </a:t>
            </a:r>
            <a:r>
              <a:rPr lang="ru-RU" dirty="0"/>
              <a:t>будет выступать по отношению к мониторингу как метод сбора </a:t>
            </a:r>
            <a:r>
              <a:rPr lang="ru-RU" dirty="0" smtClean="0"/>
              <a:t>информации.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66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hlinkClick r:id="rId3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9525"/>
            <a:ext cx="9144000" cy="6826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 spc="50" dirty="0">
                <a:ln w="0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МКДО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8" y="725488"/>
            <a:ext cx="2857500" cy="381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graphicFrame>
        <p:nvGraphicFramePr>
          <p:cNvPr id="3" name="Схема 2"/>
          <p:cNvGraphicFramePr/>
          <p:nvPr/>
        </p:nvGraphicFramePr>
        <p:xfrm>
          <a:off x="179388" y="4536093"/>
          <a:ext cx="869990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078" name="Рисунок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1125538"/>
            <a:ext cx="427355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hlinkClick r:id="rId3" action="ppaction://hlinkfile"/>
          </p:cNvPr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FF660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9525"/>
            <a:ext cx="9144000" cy="68262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spc="50" dirty="0">
                <a:ln w="0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ИНФОРМАЦИОННАЯ ПЛАТФОРМА МКДО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screen"/>
          <a:srcRect/>
          <a:stretch/>
        </p:blipFill>
        <p:spPr>
          <a:xfrm>
            <a:off x="0" y="729955"/>
            <a:ext cx="4497624" cy="39786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screen"/>
          <a:srcRect/>
          <a:stretch/>
        </p:blipFill>
        <p:spPr>
          <a:xfrm>
            <a:off x="4646378" y="747212"/>
            <a:ext cx="4440576" cy="39614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30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236</TotalTime>
  <Words>440</Words>
  <Application>Microsoft Office PowerPoint</Application>
  <PresentationFormat>Экран (4:3)</PresentationFormat>
  <Paragraphs>160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Мониторинг в деятельности педагога</vt:lpstr>
      <vt:lpstr>Качество образования</vt:lpstr>
      <vt:lpstr>На основании чего можно судить о качестве дошкольного образования?</vt:lpstr>
      <vt:lpstr>Качество образования</vt:lpstr>
      <vt:lpstr>Качество образования</vt:lpstr>
      <vt:lpstr>Определение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Мониторинг в деятельности педагога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 деятельности педагога</dc:title>
  <dc:creator>НБА</dc:creator>
  <cp:lastModifiedBy>НБА</cp:lastModifiedBy>
  <cp:revision>9</cp:revision>
  <dcterms:created xsi:type="dcterms:W3CDTF">2021-10-21T03:03:22Z</dcterms:created>
  <dcterms:modified xsi:type="dcterms:W3CDTF">2021-10-21T07:00:14Z</dcterms:modified>
</cp:coreProperties>
</file>