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6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283B5-0C1E-4909-8A5A-638C5C959EEE}" type="datetimeFigureOut">
              <a:rPr lang="ru-RU" smtClean="0"/>
              <a:t>22.03.2022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B918EFF9-E14C-46BF-B97B-CEC043068591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283B5-0C1E-4909-8A5A-638C5C959EEE}" type="datetimeFigureOut">
              <a:rPr lang="ru-RU" smtClean="0"/>
              <a:t>22.03.2022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8EFF9-E14C-46BF-B97B-CEC04306859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283B5-0C1E-4909-8A5A-638C5C959EEE}" type="datetimeFigureOut">
              <a:rPr lang="ru-RU" smtClean="0"/>
              <a:t>22.03.2022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8EFF9-E14C-46BF-B97B-CEC04306859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283B5-0C1E-4909-8A5A-638C5C959EEE}" type="datetimeFigureOut">
              <a:rPr lang="ru-RU" smtClean="0"/>
              <a:t>22.03.2022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8EFF9-E14C-46BF-B97B-CEC04306859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283B5-0C1E-4909-8A5A-638C5C959EEE}" type="datetimeFigureOut">
              <a:rPr lang="ru-RU" smtClean="0"/>
              <a:t>22.03.2022</a:t>
            </a:fld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8EFF9-E14C-46BF-B97B-CEC043068591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283B5-0C1E-4909-8A5A-638C5C959EEE}" type="datetimeFigureOut">
              <a:rPr lang="ru-RU" smtClean="0"/>
              <a:t>22.03.2022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8EFF9-E14C-46BF-B97B-CEC04306859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283B5-0C1E-4909-8A5A-638C5C959EEE}" type="datetimeFigureOut">
              <a:rPr lang="ru-RU" smtClean="0"/>
              <a:t>22.03.2022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8EFF9-E14C-46BF-B97B-CEC04306859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283B5-0C1E-4909-8A5A-638C5C959EEE}" type="datetimeFigureOut">
              <a:rPr lang="ru-RU" smtClean="0"/>
              <a:t>22.03.2022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8EFF9-E14C-46BF-B97B-CEC04306859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283B5-0C1E-4909-8A5A-638C5C959EEE}" type="datetimeFigureOut">
              <a:rPr lang="ru-RU" smtClean="0"/>
              <a:t>22.03.2022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8EFF9-E14C-46BF-B97B-CEC04306859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283B5-0C1E-4909-8A5A-638C5C959EEE}" type="datetimeFigureOut">
              <a:rPr lang="ru-RU" smtClean="0"/>
              <a:t>22.03.2022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8EFF9-E14C-46BF-B97B-CEC043068591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283B5-0C1E-4909-8A5A-638C5C959EEE}" type="datetimeFigureOut">
              <a:rPr lang="ru-RU" smtClean="0"/>
              <a:t>22.03.2022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8EFF9-E14C-46BF-B97B-CEC043068591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880283B5-0C1E-4909-8A5A-638C5C959EEE}" type="datetimeFigureOut">
              <a:rPr lang="ru-RU" smtClean="0"/>
              <a:t>22.03.2022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918EFF9-E14C-46BF-B97B-CEC043068591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РМО воспитателей </a:t>
            </a:r>
          </a:p>
          <a:p>
            <a:r>
              <a:rPr lang="ru-RU" dirty="0" smtClean="0"/>
              <a:t>22.03.2022 г.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1196752"/>
            <a:ext cx="7772400" cy="1470025"/>
          </a:xfrm>
        </p:spPr>
        <p:txBody>
          <a:bodyPr>
            <a:noAutofit/>
          </a:bodyPr>
          <a:lstStyle/>
          <a:p>
            <a:r>
              <a:rPr lang="ru-RU" sz="2400" b="1" cap="none" dirty="0" smtClean="0"/>
              <a:t>Самооценка педагога по показателям качества МКДО уровня своей квалификации и качества педагогической работы, как основа для разработки своей программы профессионального развития</a:t>
            </a:r>
            <a:endParaRPr lang="ru-RU" sz="2400" b="1" cap="none" dirty="0"/>
          </a:p>
        </p:txBody>
      </p:sp>
    </p:spTree>
    <p:extLst>
      <p:ext uri="{BB962C8B-B14F-4D97-AF65-F5344CB8AC3E}">
        <p14:creationId xmlns:p14="http://schemas.microsoft.com/office/powerpoint/2010/main" val="33497895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cap="none" dirty="0" smtClean="0"/>
              <a:t>Перечень основных отчетных форм МКДО в разрезе уровней МКДО</a:t>
            </a:r>
            <a:endParaRPr lang="ru-RU" b="1" cap="none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ru-RU" sz="1200" b="1" dirty="0" smtClean="0"/>
              <a:t>Уровень ДОО </a:t>
            </a:r>
          </a:p>
          <a:p>
            <a:r>
              <a:rPr lang="ru-RU" sz="1200" dirty="0" smtClean="0"/>
              <a:t>1.  Отчет о самооценке педагога ДОО. </a:t>
            </a:r>
          </a:p>
          <a:p>
            <a:r>
              <a:rPr lang="ru-RU" sz="1200" dirty="0" smtClean="0"/>
              <a:t>2.  Отчет  о  внутренней  оценке  качества  дошкольного  образования  и  услуг  по присмотру и уходу группы ДОО. </a:t>
            </a:r>
          </a:p>
          <a:p>
            <a:r>
              <a:rPr lang="ru-RU" sz="1200" dirty="0" smtClean="0"/>
              <a:t>3.  Отчет  о  внутренней  оценке  качества  дошкольного  образования  и  услуг  по присмотру и уходу ДОО. </a:t>
            </a:r>
          </a:p>
          <a:p>
            <a:r>
              <a:rPr lang="ru-RU" sz="1200" dirty="0" smtClean="0"/>
              <a:t>4.  Отчет  о  результатах  независимой  оценки  качества  образования  в  ДОО (удовлетворенности потребителей, общественной и общественно-профессиональной оценки, оценки партнеров и поставщиков).  </a:t>
            </a:r>
          </a:p>
          <a:p>
            <a:r>
              <a:rPr lang="ru-RU" sz="1200" dirty="0" smtClean="0"/>
              <a:t>5.  Отчет о </a:t>
            </a:r>
            <a:r>
              <a:rPr lang="ru-RU" sz="1200" dirty="0" err="1" smtClean="0"/>
              <a:t>самообследовании</a:t>
            </a:r>
            <a:r>
              <a:rPr lang="ru-RU" sz="1200" dirty="0" smtClean="0"/>
              <a:t> ДОО (опционально). </a:t>
            </a:r>
          </a:p>
          <a:p>
            <a:r>
              <a:rPr lang="ru-RU" sz="1200" dirty="0" smtClean="0"/>
              <a:t>6.  Итоговый  экспертный  отчет  о  качестве  образовательной  деятельности  и деятельности по присмотру и уходу ДОО. </a:t>
            </a:r>
          </a:p>
          <a:p>
            <a:r>
              <a:rPr lang="ru-RU" sz="1200" dirty="0" smtClean="0"/>
              <a:t>7.  Качество дошкольного образования в ДОО. </a:t>
            </a:r>
          </a:p>
          <a:p>
            <a:pPr marL="0" indent="0">
              <a:buNone/>
            </a:pPr>
            <a:r>
              <a:rPr lang="ru-RU" sz="1200" b="1" dirty="0" smtClean="0"/>
              <a:t>Муниципальный уровень </a:t>
            </a:r>
          </a:p>
          <a:p>
            <a:r>
              <a:rPr lang="ru-RU" sz="1200" dirty="0" smtClean="0"/>
              <a:t>8.  Экспертный отчет о качестве дошкольного образования и услуг по присмотру и уходу в муниципалитете субъекта Российской Федерации. </a:t>
            </a:r>
          </a:p>
          <a:p>
            <a:r>
              <a:rPr lang="ru-RU" sz="1200" dirty="0" smtClean="0"/>
              <a:t>9.  Итоговый отчет о качестве дошкольного образования и услуг по присмотру и уходу в муниципалитете субъекта РФ. </a:t>
            </a:r>
          </a:p>
          <a:p>
            <a:pPr marL="0" indent="0">
              <a:buNone/>
            </a:pPr>
            <a:r>
              <a:rPr lang="ru-RU" sz="1200" b="1" dirty="0" smtClean="0"/>
              <a:t>Региональный уровень </a:t>
            </a:r>
          </a:p>
          <a:p>
            <a:r>
              <a:rPr lang="ru-RU" sz="1200" dirty="0" smtClean="0"/>
              <a:t>10.  Итоговый отчет о качестве дошкольного образования и услуг по присмотру и уходу в субъекте РФ. </a:t>
            </a:r>
          </a:p>
        </p:txBody>
      </p:sp>
    </p:spTree>
    <p:extLst>
      <p:ext uri="{BB962C8B-B14F-4D97-AF65-F5344CB8AC3E}">
        <p14:creationId xmlns:p14="http://schemas.microsoft.com/office/powerpoint/2010/main" val="9610400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cap="none" dirty="0" smtClean="0"/>
              <a:t>Использование результатов МКДО при развитии системы дошкольного  образования </a:t>
            </a:r>
            <a:br>
              <a:rPr lang="ru-RU" sz="2800" b="1" cap="none" dirty="0" smtClean="0"/>
            </a:br>
            <a:r>
              <a:rPr lang="ru-RU" sz="2800" b="1" cap="none" dirty="0" smtClean="0"/>
              <a:t>в субъектах Российской Федерации </a:t>
            </a:r>
            <a:endParaRPr lang="ru-RU" sz="3200" b="1" cap="none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 smtClean="0"/>
              <a:t>Комплексное изучение качества дошкольного образования на уровне педагога, группы ДОО, ДОО  в целом,  уровне  учредителя, на  муниципальном, региональном и федеральном уровнях позволяет выстроить многоуровневую систему мониторинга — основу для развития образования РФ, платформу для объединения усилий различных ответственных участников в сфере  образовательных  отношений  в  деле  повышения  эффективности  образовательной системы  РФ  в  целом.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9926758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700" b="1" cap="none" dirty="0" smtClean="0"/>
              <a:t>Алгоритм педагога / специалиста ДОО</a:t>
            </a:r>
            <a:br>
              <a:rPr lang="ru-RU" sz="2700" b="1" cap="none" dirty="0" smtClean="0"/>
            </a:br>
            <a:r>
              <a:rPr lang="ru-RU" sz="2700" b="1" cap="none" dirty="0" smtClean="0"/>
              <a:t> в рамках проведения МКДО : </a:t>
            </a:r>
            <a:endParaRPr lang="ru-RU" b="1" cap="none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668861"/>
            <a:ext cx="8229600" cy="518457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200" b="1" dirty="0" smtClean="0"/>
              <a:t>1.  Авторизуется координатором ДОО в ЕИП. </a:t>
            </a:r>
          </a:p>
          <a:p>
            <a:pPr marL="0" indent="0">
              <a:buNone/>
            </a:pPr>
            <a:r>
              <a:rPr lang="ru-RU" sz="1200" b="1" dirty="0" smtClean="0"/>
              <a:t>2.  Знакомится с общей информацией об МКДО, новостями МКДО, материалами  МКДО (страница ЕИП МКДО «Материалы»). </a:t>
            </a:r>
          </a:p>
          <a:p>
            <a:pPr marL="0" indent="0">
              <a:buNone/>
            </a:pPr>
            <a:r>
              <a:rPr lang="ru-RU" sz="1200" b="1" dirty="0" smtClean="0"/>
              <a:t>3.  Проходит  обучение  участников  МКДО  по  образовательным  программам  (страница ЕИП МКДО «Обучение»). </a:t>
            </a:r>
          </a:p>
          <a:p>
            <a:pPr marL="0" indent="0">
              <a:buNone/>
            </a:pPr>
            <a:r>
              <a:rPr lang="ru-RU" sz="1200" b="1" dirty="0" smtClean="0"/>
              <a:t>4.  Получает консультации по вопросам реализации МКДО (страница ЕИП МКДО  «Консультации»). </a:t>
            </a:r>
          </a:p>
          <a:p>
            <a:pPr marL="0" indent="0">
              <a:buNone/>
            </a:pPr>
            <a:r>
              <a:rPr lang="ru-RU" sz="1200" b="1" dirty="0" smtClean="0"/>
              <a:t>5.  Знакомится с инструкциями педагога ДОО (страница ЕИП МКДО «Инструкции  участников»). </a:t>
            </a:r>
          </a:p>
          <a:p>
            <a:pPr marL="0" indent="0">
              <a:buNone/>
            </a:pPr>
            <a:r>
              <a:rPr lang="ru-RU" sz="1200" b="1" dirty="0" smtClean="0"/>
              <a:t>6.  Знакомится  с  планом-графиком  проведения  МКДО  (страница  ЕИП  МКДО «Календарь МКДО»). </a:t>
            </a:r>
          </a:p>
          <a:p>
            <a:pPr marL="0" indent="0">
              <a:buNone/>
            </a:pPr>
            <a:r>
              <a:rPr lang="ru-RU" sz="1200" b="1" dirty="0" smtClean="0"/>
              <a:t>7.  Заполняет электронную форму «Анкета педагога ДОО». </a:t>
            </a:r>
          </a:p>
          <a:p>
            <a:pPr marL="0" indent="0">
              <a:buNone/>
            </a:pPr>
            <a:r>
              <a:rPr lang="ru-RU" sz="1200" b="1" dirty="0" smtClean="0"/>
              <a:t>8.  Заполняет электронную форму «Лист самооценки педагога ДОО». </a:t>
            </a:r>
          </a:p>
          <a:p>
            <a:pPr marL="0" indent="0">
              <a:buNone/>
            </a:pPr>
            <a:r>
              <a:rPr lang="ru-RU" sz="1200" b="1" dirty="0" smtClean="0"/>
              <a:t>9.  Фиксирует в ЕИП полученные результаты (раздел «Задачи» ЕИП МКДО). </a:t>
            </a:r>
          </a:p>
          <a:p>
            <a:pPr marL="0" indent="0">
              <a:buNone/>
            </a:pPr>
            <a:r>
              <a:rPr lang="ru-RU" sz="1200" b="1" dirty="0" smtClean="0"/>
              <a:t>10.  Знакомится с формируемыми отчетными формами, которые доступны педагогу / специалисту ДОО в его личном кабинете в разделе  «Результаты»: </a:t>
            </a:r>
          </a:p>
          <a:p>
            <a:pPr marL="0" indent="0">
              <a:buNone/>
            </a:pPr>
            <a:r>
              <a:rPr lang="ru-RU" sz="1200" b="1" dirty="0" smtClean="0"/>
              <a:t>•  «Лист самооценки педагога ДОО»; </a:t>
            </a:r>
          </a:p>
          <a:p>
            <a:pPr marL="0" indent="0">
              <a:buNone/>
            </a:pPr>
            <a:r>
              <a:rPr lang="ru-RU" sz="1200" b="1" dirty="0" smtClean="0"/>
              <a:t>•  «Профиль качества группы ДОО» (с которой работает); </a:t>
            </a:r>
          </a:p>
          <a:p>
            <a:pPr marL="0" indent="0">
              <a:buNone/>
            </a:pPr>
            <a:r>
              <a:rPr lang="ru-RU" sz="1200" b="1" dirty="0" smtClean="0"/>
              <a:t>•  «Профессиональный профиль педагога»; </a:t>
            </a:r>
          </a:p>
          <a:p>
            <a:pPr marL="0" indent="0">
              <a:buNone/>
            </a:pPr>
            <a:r>
              <a:rPr lang="ru-RU" sz="1200" b="1" dirty="0" smtClean="0"/>
              <a:t>•  «Отчет о качестве дошкольного образования в ДОО». </a:t>
            </a:r>
          </a:p>
          <a:p>
            <a:pPr marL="0" indent="0">
              <a:buNone/>
            </a:pPr>
            <a:r>
              <a:rPr lang="ru-RU" sz="1200" b="1" dirty="0" smtClean="0"/>
              <a:t>В своей работе педагог / специалист ДОО руководствуется данной инструкцией и материалами исследования: </a:t>
            </a:r>
          </a:p>
          <a:p>
            <a:pPr marL="0" indent="0">
              <a:buNone/>
            </a:pPr>
            <a:r>
              <a:rPr lang="ru-RU" sz="1200" b="1" dirty="0" smtClean="0"/>
              <a:t>−  Концепцией МКДО; </a:t>
            </a:r>
          </a:p>
          <a:p>
            <a:pPr marL="0" indent="0">
              <a:buNone/>
            </a:pPr>
            <a:r>
              <a:rPr lang="ru-RU" sz="1200" b="1" dirty="0" smtClean="0"/>
              <a:t>−  описанием механизмов и процедур МКДО с методическими рекомендациями по их реализации; </a:t>
            </a:r>
          </a:p>
          <a:p>
            <a:pPr marL="0" indent="0">
              <a:buNone/>
            </a:pPr>
            <a:r>
              <a:rPr lang="ru-RU" sz="1200" b="1" dirty="0" smtClean="0"/>
              <a:t>−  инструментарием МКДО. </a:t>
            </a:r>
          </a:p>
        </p:txBody>
      </p:sp>
    </p:spTree>
    <p:extLst>
      <p:ext uri="{BB962C8B-B14F-4D97-AF65-F5344CB8AC3E}">
        <p14:creationId xmlns:p14="http://schemas.microsoft.com/office/powerpoint/2010/main" val="376822734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тека">
  <a:themeElements>
    <a:clrScheme name="Аптека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Аптека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птека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18</TotalTime>
  <Words>492</Words>
  <Application>Microsoft Office PowerPoint</Application>
  <PresentationFormat>Экран (4:3)</PresentationFormat>
  <Paragraphs>38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Аптека</vt:lpstr>
      <vt:lpstr>Самооценка педагога по показателям качества МКДО уровня своей квалификации и качества педагогической работы, как основа для разработки своей программы профессионального развития</vt:lpstr>
      <vt:lpstr>Перечень основных отчетных форм МКДО в разрезе уровней МКДО</vt:lpstr>
      <vt:lpstr>Использование результатов МКДО при развитии системы дошкольного  образования  в субъектах Российской Федерации </vt:lpstr>
      <vt:lpstr>Алгоритм педагога / специалиста ДОО  в рамках проведения МКДО :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НБА</dc:creator>
  <cp:lastModifiedBy>НБА</cp:lastModifiedBy>
  <cp:revision>2</cp:revision>
  <dcterms:created xsi:type="dcterms:W3CDTF">2022-03-22T08:17:33Z</dcterms:created>
  <dcterms:modified xsi:type="dcterms:W3CDTF">2022-03-22T08:35:58Z</dcterms:modified>
</cp:coreProperties>
</file>