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93" r:id="rId4"/>
    <p:sldId id="263" r:id="rId5"/>
    <p:sldId id="304" r:id="rId6"/>
    <p:sldId id="305" r:id="rId7"/>
    <p:sldId id="272" r:id="rId8"/>
    <p:sldId id="302" r:id="rId9"/>
    <p:sldId id="303" r:id="rId10"/>
    <p:sldId id="278" r:id="rId11"/>
    <p:sldId id="259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62" r:id="rId20"/>
    <p:sldId id="277" r:id="rId21"/>
    <p:sldId id="279" r:id="rId22"/>
    <p:sldId id="265" r:id="rId23"/>
    <p:sldId id="294" r:id="rId24"/>
    <p:sldId id="295" r:id="rId25"/>
    <p:sldId id="296" r:id="rId26"/>
    <p:sldId id="297" r:id="rId27"/>
    <p:sldId id="264" r:id="rId28"/>
    <p:sldId id="298" r:id="rId29"/>
    <p:sldId id="280" r:id="rId30"/>
    <p:sldId id="281" r:id="rId31"/>
    <p:sldId id="266" r:id="rId32"/>
    <p:sldId id="299" r:id="rId33"/>
    <p:sldId id="282" r:id="rId34"/>
    <p:sldId id="283" r:id="rId35"/>
    <p:sldId id="267" r:id="rId36"/>
    <p:sldId id="300" r:id="rId37"/>
    <p:sldId id="275" r:id="rId38"/>
    <p:sldId id="301" r:id="rId39"/>
    <p:sldId id="285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76;&#1084;&#1080;&#1085;\Desktop\&#1050;&#1083;&#1091;&#1073;%20&#1087;&#1077;&#1076;.%20&#1086;&#1073;&#1097;&#1077;&#1085;&#1080;&#1103;%2011.12.15\&#1082;&#1083;&#1091;&#1073;\&#1057;&#1082;&#1086;&#1088;&#1086;&#1083;&#1091;&#1087;&#1086;&#1074;&#1072;%20&#1054;%20&#1040;%20&#1055;&#1088;&#1080;&#1085;&#1094;&#1080;&#1087;&#1099;%20%20&#1088;&#1077;&#1072;&#1083;&#1080;&#1079;&#1072;&#1094;&#1080;&#1080;%20&#1060;&#1043;&#1054;&#1057;1.avi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76;&#1084;&#1080;&#1085;\Desktop\&#1050;&#1083;&#1091;&#1073;%20&#1087;&#1077;&#1076;.%20&#1086;&#1073;&#1097;&#1077;&#1085;&#1080;&#1103;%2011.12.15\&#1082;&#1083;&#1091;&#1073;\&#1042;&#1086;&#1083;&#1086;&#1089;&#1086;&#1074;&#1077;&#1094;%20&#1058;&#1040;%20&#1082;&#1072;&#1076;&#1088;&#1099;.avi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50;&#1083;&#1091;&#1073;%20&#1087;&#1077;&#1076;.%20&#1086;&#1073;&#1097;&#1077;&#1085;&#1080;&#1103;%2011.12.15\&#1053;.&#1042;.%20&#1058;&#1072;&#1088;&#1072;&#1089;&#1086;&#1074;&#1072;%20&#1082;&#1072;&#1076;&#1088;&#1099;.avi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76;&#1084;&#1080;&#1085;\Desktop\&#1050;&#1083;&#1091;&#1073;%20&#1087;&#1077;&#1076;.%20&#1086;&#1073;&#1097;&#1077;&#1085;&#1080;&#1103;%2011.12.15\&#1082;&#1083;&#1091;&#1073;\&#1042;&#1086;&#1083;&#1086;&#1089;&#1086;&#1074;&#1077;&#1094;%20&#1058;&#1040;%20&#1056;&#1055;&#1055;&#1057;.av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76;&#1084;&#1080;&#1085;\Desktop\&#1050;&#1083;&#1091;&#1073;%20&#1087;&#1077;&#1076;.%20&#1086;&#1073;&#1097;&#1077;&#1085;&#1080;&#1103;%2011.12.15\&#1082;&#1083;&#1091;&#1073;\&#1053;.&#1042;.%20&#1058;&#1072;&#1088;&#1072;&#1089;&#1086;&#1074;&#1072;%20&#1056;&#1055;&#1055;&#1057;.avi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76;&#1084;&#1080;&#1085;\Desktop\&#1050;&#1083;&#1091;&#1073;%20&#1087;&#1077;&#1076;.%20&#1086;&#1073;&#1097;&#1077;&#1085;&#1080;&#1103;%2011.12.15\&#1082;&#1083;&#1091;&#1073;\&#1042;&#1086;&#1083;&#1086;&#1089;&#1086;&#1074;&#1077;&#1094;%20&#1058;&#1040;%20&#1056;&#1086;&#1076;&#1080;&#1090;&#1077;&#1083;&#1080;%204.avi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76;&#1084;&#1080;&#1085;\Desktop\&#1050;&#1083;&#1091;&#1073;%20&#1087;&#1077;&#1076;.%20&#1086;&#1073;&#1097;&#1077;&#1085;&#1080;&#1103;%2011.12.15\&#1082;&#1083;&#1091;&#1073;\&#1053;.&#1042;.%20&#1058;&#1072;&#1088;&#1072;&#1089;&#1086;&#1074;&#1072;%20&#1056;&#1086;&#1076;&#1080;&#1090;&#1077;&#1083;&#1080;.avi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76;&#1084;&#1080;&#1085;\Desktop\&#1050;&#1083;&#1091;&#1073;%20&#1087;&#1077;&#1076;.%20&#1086;&#1073;&#1097;&#1077;&#1085;&#1080;&#1103;%2011.12.15\&#1082;&#1083;&#1091;&#1073;\&#1042;&#1086;&#1083;&#1086;&#1089;&#1086;&#1074;&#1077;&#1094;%20&#1058;1.avi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76;&#1084;&#1080;&#1085;\Desktop\&#1050;&#1083;&#1091;&#1073;%20&#1087;&#1077;&#1076;.%20&#1086;&#1073;&#1097;&#1077;&#1085;&#1080;&#1103;%2011.12.15\&#1082;&#1083;&#1091;&#1073;\&#1053;.&#1042;.%20&#1058;&#1072;&#1088;&#1072;&#1089;&#1086;&#1074;&#1072;%201%20%20(1)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35743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Федеральный государственный образовательный стандарт дошкольного образования: проблемы и перспективы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857232"/>
            <a:ext cx="6400800" cy="1752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Клуб педагогического общения</a:t>
            </a:r>
          </a:p>
          <a:p>
            <a:endParaRPr lang="ru-RU" sz="36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142976" y="5105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МКДОУ Гаевский детский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сад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aseline="0" dirty="0" smtClean="0">
                <a:solidFill>
                  <a:schemeClr val="tx1">
                    <a:tint val="75000"/>
                  </a:schemeClr>
                </a:solidFill>
              </a:rPr>
              <a:t>29</a:t>
            </a:r>
            <a:r>
              <a:rPr lang="ru-RU" sz="2800" dirty="0" smtClean="0">
                <a:solidFill>
                  <a:schemeClr val="tx1">
                    <a:tint val="75000"/>
                  </a:schemeClr>
                </a:solidFill>
              </a:rPr>
              <a:t> января 2016 г.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королупова О А Принципы  реализации ФГОС1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214346" y="642918"/>
            <a:ext cx="9516562" cy="5353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69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Психолого-педагогические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929618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300" dirty="0" smtClean="0"/>
              <a:t>1) 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Психолого-педагогические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929618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300" dirty="0" smtClean="0"/>
              <a:t>2) 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Психолого-педагогические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929618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300" dirty="0" smtClean="0"/>
              <a:t>3) 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Психолого-педагогические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929618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300" dirty="0" smtClean="0"/>
              <a:t>4) поддержка взрослыми положительного, доброжелательного отношения детей друг к другу и взаимодействия детей друг с другом в разных видах деятельности;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Психолого-педагогические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929618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300" dirty="0" smtClean="0"/>
              <a:t>5) поддержка инициативы и самостоятельности детей в специфических для них видах деятельности;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Психолого-педагогические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929618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300" dirty="0" smtClean="0"/>
              <a:t>6) возможность выбора детьми материалов, видов активности, участников совместной деятельности и общения;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Психолого-педагогические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929618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300" dirty="0" smtClean="0"/>
              <a:t>7) защита детей от всех форм физического и психического насилия</a:t>
            </a:r>
            <a:r>
              <a:rPr lang="ru-RU" sz="4300" baseline="30000" dirty="0" smtClean="0"/>
              <a:t>5</a:t>
            </a:r>
            <a:r>
              <a:rPr lang="ru-RU" sz="4300" dirty="0" smtClean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Психолого-педагогические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929618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300" dirty="0" smtClean="0"/>
              <a:t>8) 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Кадровые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3.4.2. Педагогические работники, реализующие Программу, должны обладать основными компетенциями, необходимыми для создания условия развития детей, обозначенными в п. 3.2.5 настоящего Стандарта.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ДО: п. 3.1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Требования к условиям реализации Программы включают требования к психолого-педагогическим, кадровым, материально-техническим и финансовым условиям реализации Программы, а также к развивающей предметно-пространственной среде.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Волосовец ТА кадры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27065" y="642918"/>
            <a:ext cx="9271065" cy="5214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150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Н.В. Тарасова кадры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357222" y="642918"/>
            <a:ext cx="9882214" cy="5558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34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Кадровые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800" dirty="0" smtClean="0"/>
              <a:t>3.2.5. Условия, необходимые для создания социальной ситуации развития детей, соответствующей специфике дошкольного возраста, предполагают:</a:t>
            </a:r>
          </a:p>
          <a:p>
            <a:pPr>
              <a:buNone/>
            </a:pPr>
            <a:r>
              <a:rPr lang="ru-RU" sz="4800" dirty="0" smtClean="0"/>
              <a:t>1) обеспечение эмоционального благополучия через:</a:t>
            </a:r>
          </a:p>
          <a:p>
            <a:pPr>
              <a:buNone/>
            </a:pPr>
            <a:r>
              <a:rPr lang="ru-RU" sz="4800" dirty="0" smtClean="0"/>
              <a:t>непосредственное общение с каждым ребенком;</a:t>
            </a:r>
          </a:p>
          <a:p>
            <a:pPr>
              <a:buNone/>
            </a:pPr>
            <a:r>
              <a:rPr lang="ru-RU" sz="4800" dirty="0" smtClean="0"/>
              <a:t>уважительное отношение к каждому ребенку, к его чувствам и потребностям;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Кадровые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800" dirty="0" smtClean="0"/>
              <a:t>2) поддержку индивидуальности и инициативы детей через:</a:t>
            </a:r>
          </a:p>
          <a:p>
            <a:pPr>
              <a:buNone/>
            </a:pPr>
            <a:r>
              <a:rPr lang="ru-RU" sz="4800" dirty="0" smtClean="0"/>
              <a:t>создание условий для свободного выбора детьми деятельности, участников совместной деятельности;</a:t>
            </a:r>
          </a:p>
          <a:p>
            <a:pPr>
              <a:buNone/>
            </a:pPr>
            <a:r>
              <a:rPr lang="ru-RU" sz="4800" dirty="0" smtClean="0"/>
              <a:t>создание условий для принятия детьми решений, выражения своих чувств и мыслей;</a:t>
            </a:r>
          </a:p>
          <a:p>
            <a:pPr>
              <a:buNone/>
            </a:pPr>
            <a:r>
              <a:rPr lang="ru-RU" sz="4800" dirty="0" err="1" smtClean="0"/>
              <a:t>недирективную</a:t>
            </a:r>
            <a:r>
              <a:rPr lang="ru-RU" sz="4800" dirty="0" smtClean="0"/>
              <a:t> помощь детям, поддержку детской инициативы и самостоятельности в разных видах деятельности (игровой, исследовательской, проектной, познавательной и т.д.);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Кадровые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542928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7000" dirty="0" smtClean="0"/>
              <a:t>3) установление правил взаимодействия в разных ситуациях:</a:t>
            </a:r>
          </a:p>
          <a:p>
            <a:pPr>
              <a:buNone/>
            </a:pPr>
            <a:r>
              <a:rPr lang="ru-RU" sz="7000" dirty="0" smtClean="0"/>
              <a:t>создание условий для позитивных, доброжелательных отношений между детьми, в том числе принадлежащими к разным национально-культурным, религиозным общностям и социальным слоям, а также имеющими различные (в том числе ограниченные) возможности здоровья;</a:t>
            </a:r>
          </a:p>
          <a:p>
            <a:pPr>
              <a:buNone/>
            </a:pPr>
            <a:r>
              <a:rPr lang="ru-RU" sz="7000" dirty="0" smtClean="0"/>
              <a:t>развитие коммуникативных способностей детей, позволяющих разрешать конфликтные ситуации со сверстниками;</a:t>
            </a:r>
          </a:p>
          <a:p>
            <a:pPr>
              <a:buNone/>
            </a:pPr>
            <a:r>
              <a:rPr lang="ru-RU" sz="7000" dirty="0" smtClean="0"/>
              <a:t>развитие умения детей работать в группе сверстников</a:t>
            </a:r>
            <a:r>
              <a:rPr lang="ru-RU" sz="4800" b="1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Кадровые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>4) построение вариативного развивающего образования, ориентированного на уровень развития, проявляющийся у ребенка в совместной деятельности со взрослым и более опытными сверстниками, но не актуализирующийся в его индивидуальной деятельности (далее - зона ближайшего развития каждого ребенка), через:</a:t>
            </a:r>
          </a:p>
          <a:p>
            <a:pPr>
              <a:buNone/>
            </a:pPr>
            <a:r>
              <a:rPr lang="ru-RU" sz="2200" dirty="0" smtClean="0"/>
              <a:t>создание условий для овладения культурными средствами деятельности;</a:t>
            </a:r>
          </a:p>
          <a:p>
            <a:pPr>
              <a:buNone/>
            </a:pPr>
            <a:r>
              <a:rPr lang="ru-RU" sz="2200" dirty="0" smtClean="0"/>
              <a:t>организацию видов деятельности, способствующих развитию мышления, речи, общения, воображения и детского творчества, личностного, физического и художественно-эстетического развития детей;</a:t>
            </a:r>
          </a:p>
          <a:p>
            <a:pPr>
              <a:buNone/>
            </a:pPr>
            <a:r>
              <a:rPr lang="ru-RU" sz="2200" dirty="0" smtClean="0"/>
              <a:t>поддержку спонтанной игры детей, ее обогащение, обеспечение игрового времени и пространства;</a:t>
            </a:r>
          </a:p>
          <a:p>
            <a:pPr>
              <a:buNone/>
            </a:pPr>
            <a:r>
              <a:rPr lang="ru-RU" sz="2200" dirty="0" smtClean="0"/>
              <a:t>оценку индивидуального развития детей;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Кадровые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800" dirty="0" smtClean="0"/>
              <a:t>5) взаимодействие с родителями (законными представителями) по вопросам образования ребенка, непосредственного вовлечения их в образовательную деятельность, 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</a:t>
            </a:r>
            <a:r>
              <a:rPr lang="ru-RU" sz="4800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Развивающая предметно-пространственная среда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Развивающая предметно-пространственная среда обеспечивает максимальную реализацию образовательного потенциала пространства Организации, Группы, а также территории, прилегающей к Организации или находящейся на небольшом удалении, приспособленной для реализации Программы (далее - участок), материалов, оборудования и инвентаря для развития детей дошкольного возраста в соответствии с особенностями каждого возрастного этапа, охраны и укрепления их здоровья, учета особенностей и коррекции недостатков их развития.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Развивающая предметно-пространственная среда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П. 3.3.2. Развивающая предметно-пространственная среда должна обеспечивать возможность общения и совместной деятельности детей (в том числе детей разного возраста) и взрослых, двигательной активности детей, а также возможности для уединения.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Волосовец ТА РППС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642918"/>
            <a:ext cx="9271065" cy="5214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5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Психолого-педагогические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929618" cy="514353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300" dirty="0" smtClean="0"/>
              <a:t>1) 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</a:t>
            </a:r>
          </a:p>
          <a:p>
            <a:pPr>
              <a:buNone/>
            </a:pPr>
            <a:r>
              <a:rPr lang="ru-RU" sz="4300" dirty="0" smtClean="0"/>
              <a:t>2) 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</a:t>
            </a:r>
          </a:p>
          <a:p>
            <a:pPr>
              <a:buNone/>
            </a:pPr>
            <a:r>
              <a:rPr lang="ru-RU" sz="4300" dirty="0" smtClean="0"/>
              <a:t>3) 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</a:t>
            </a:r>
          </a:p>
          <a:p>
            <a:pPr>
              <a:buNone/>
            </a:pPr>
            <a:r>
              <a:rPr lang="ru-RU" sz="4300" dirty="0" smtClean="0"/>
              <a:t>4) поддержка взрослыми положительного, доброжелательного отношения детей друг к другу и взаимодействия детей друг с другом в разных видах деятельности;</a:t>
            </a:r>
          </a:p>
          <a:p>
            <a:pPr>
              <a:buNone/>
            </a:pPr>
            <a:r>
              <a:rPr lang="ru-RU" sz="4300" dirty="0" smtClean="0"/>
              <a:t>5) поддержка инициативы и самостоятельности детей в специфических для них видах деятельности;</a:t>
            </a:r>
          </a:p>
          <a:p>
            <a:pPr>
              <a:buNone/>
            </a:pPr>
            <a:r>
              <a:rPr lang="ru-RU" sz="4300" dirty="0" smtClean="0"/>
              <a:t>6) возможность выбора детьми материалов, видов активности, участников совместной деятельности и общения;</a:t>
            </a:r>
          </a:p>
          <a:p>
            <a:pPr>
              <a:buNone/>
            </a:pPr>
            <a:r>
              <a:rPr lang="ru-RU" sz="4300" dirty="0" smtClean="0"/>
              <a:t>7) защита детей от всех форм физического и психического насилия</a:t>
            </a:r>
            <a:r>
              <a:rPr lang="ru-RU" sz="4300" baseline="30000" dirty="0" smtClean="0"/>
              <a:t>5</a:t>
            </a:r>
            <a:r>
              <a:rPr lang="ru-RU" sz="4300" dirty="0" smtClean="0"/>
              <a:t>;</a:t>
            </a:r>
          </a:p>
          <a:p>
            <a:pPr>
              <a:buNone/>
            </a:pPr>
            <a:r>
              <a:rPr lang="ru-RU" sz="4300" dirty="0" smtClean="0"/>
              <a:t>8) 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Н.В. Тарасова РППС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245561" y="571480"/>
            <a:ext cx="9389561" cy="5281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8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с семьей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П. 1.6. , </a:t>
            </a:r>
            <a:r>
              <a:rPr lang="ru-RU" dirty="0" err="1" smtClean="0"/>
              <a:t>п</a:t>
            </a:r>
            <a:r>
              <a:rPr lang="ru-RU" dirty="0" smtClean="0"/>
              <a:t>/п. 9. Стандарт направлен на решение задач, в т.ч. 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с семьей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Требования направлены на создание социальной ситуации развития для участников образовательных отношений, включая создание образовательной среды, которая  создает условия для участия родителей (законных представителей) в образовательной деятельности.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Волосовец ТА Родители 4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571537" y="571480"/>
            <a:ext cx="9906069" cy="5572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57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Н.В. Тарасова Родители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500098" y="357166"/>
            <a:ext cx="10405568" cy="5853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4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1800" b="1" dirty="0" smtClean="0"/>
              <a:t>Федеральный государственный образовательный стандарт дошкольного образования </a:t>
            </a:r>
            <a:br>
              <a:rPr lang="ru-RU" sz="1800" b="1" dirty="0" smtClean="0"/>
            </a:br>
            <a:r>
              <a:rPr lang="ru-RU" sz="1800" b="1" dirty="0" smtClean="0"/>
              <a:t>Комментарии Татьяны Николаевны Дороновой </a:t>
            </a:r>
            <a:br>
              <a:rPr lang="ru-RU" sz="1800" b="1" dirty="0" smtClean="0"/>
            </a:br>
            <a:r>
              <a:rPr lang="ru-RU" sz="1800" b="1" dirty="0" smtClean="0"/>
              <a:t>Федеральный институт развития образования  г.Москва 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Родители должны стать активными участниками образовательного процесса. Однако в этом имеются проблемы: детский сад переносит на семью те методы, которые используются в работе с детьми. Не учитывается образовательный, финансовый, интеллектуальный уровень родителей. Важно учитывать тот факт, что родители имеют большую возможность обеспечить собственному ребенку индивидуальный подход.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1800" b="1" dirty="0" smtClean="0"/>
              <a:t>Федеральный государственный образовательный стандарт дошкольного образования </a:t>
            </a:r>
            <a:br>
              <a:rPr lang="ru-RU" sz="1800" b="1" dirty="0" smtClean="0"/>
            </a:br>
            <a:r>
              <a:rPr lang="ru-RU" sz="1800" b="1" dirty="0" smtClean="0"/>
              <a:t>Комментарии Татьяны Николаевны Дороновой </a:t>
            </a:r>
            <a:br>
              <a:rPr lang="ru-RU" sz="1800" b="1" dirty="0" smtClean="0"/>
            </a:br>
            <a:r>
              <a:rPr lang="ru-RU" sz="1800" b="1" dirty="0" smtClean="0"/>
              <a:t>Федеральный институт развития образования  г.Москва 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Детскому саду необходимо перестроиться. Если же будут использованы традиционные формы работы (родительские собрания, консультации, тематические родительские уголки), то не добьемся эффективности. Главное во взаимодействии – ориентация на результат, который бы отразился на ребенке. Например, праздник «Папа, мама, я – спортивная семья». </a:t>
            </a:r>
          </a:p>
          <a:p>
            <a:r>
              <a:rPr lang="ru-RU" dirty="0" smtClean="0"/>
              <a:t>Социальное партнерство семьи и ДОО сегодня рассматривается как резерв развития ребенка дошкольного возраста.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Федеральный государственный образовательный стандарт дошкольного образования </a:t>
            </a:r>
            <a:br>
              <a:rPr lang="ru-RU" sz="1800" b="1" dirty="0" smtClean="0">
                <a:solidFill>
                  <a:prstClr val="black"/>
                </a:solidFill>
              </a:rPr>
            </a:br>
            <a:r>
              <a:rPr lang="ru-RU" sz="1800" b="1" dirty="0" smtClean="0">
                <a:solidFill>
                  <a:prstClr val="black"/>
                </a:solidFill>
              </a:rPr>
              <a:t>Комментарии Татьяны Николаевны Дороновой </a:t>
            </a:r>
            <a:br>
              <a:rPr lang="ru-RU" sz="1800" b="1" dirty="0" smtClean="0">
                <a:solidFill>
                  <a:prstClr val="black"/>
                </a:solidFill>
              </a:rPr>
            </a:br>
            <a:r>
              <a:rPr lang="ru-RU" sz="1800" b="1" dirty="0" smtClean="0">
                <a:solidFill>
                  <a:prstClr val="black"/>
                </a:solidFill>
              </a:rPr>
              <a:t>Федеральный институт развития образования  г.Москва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800" b="1" dirty="0" smtClean="0"/>
              <a:t>Выводы: </a:t>
            </a:r>
          </a:p>
          <a:p>
            <a:pPr>
              <a:buNone/>
            </a:pPr>
            <a:r>
              <a:rPr lang="ru-RU" sz="3800" dirty="0" smtClean="0"/>
              <a:t>1. В настоящее время система подготовки специалистов не помогает решать эту задачу. Отсутствует данное направление и в системе повышения квалификации. </a:t>
            </a:r>
          </a:p>
          <a:p>
            <a:pPr>
              <a:buNone/>
            </a:pPr>
            <a:r>
              <a:rPr lang="ru-RU" sz="3800" dirty="0" smtClean="0"/>
              <a:t>2. Данную работу надо начинать с самоаудита (Обруч, 2012 год). Это средство расшатывания стереотипа во взаимодействии с родителями. </a:t>
            </a:r>
          </a:p>
          <a:p>
            <a:pPr>
              <a:buNone/>
            </a:pPr>
            <a:r>
              <a:rPr lang="ru-RU" sz="3800" dirty="0" smtClean="0"/>
              <a:t>3. Разрыв между образованием и культурой воспитателей и родителей. В крупных городах родители многие превосходят воспитателей (ИКТ и </a:t>
            </a:r>
            <a:r>
              <a:rPr lang="ru-RU" sz="3800" dirty="0" err="1" smtClean="0"/>
              <a:t>т.д</a:t>
            </a:r>
            <a:r>
              <a:rPr lang="ru-RU" sz="3800" dirty="0" smtClean="0"/>
              <a:t>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Федеральный государственный образовательный стандарт дошкольного образования </a:t>
            </a:r>
            <a:br>
              <a:rPr lang="ru-RU" sz="1800" b="1" dirty="0" smtClean="0">
                <a:solidFill>
                  <a:prstClr val="black"/>
                </a:solidFill>
              </a:rPr>
            </a:br>
            <a:r>
              <a:rPr lang="ru-RU" sz="1800" b="1" dirty="0" smtClean="0">
                <a:solidFill>
                  <a:prstClr val="black"/>
                </a:solidFill>
              </a:rPr>
              <a:t>Комментарии Татьяны Николаевны Дороновой </a:t>
            </a:r>
            <a:br>
              <a:rPr lang="ru-RU" sz="1800" b="1" dirty="0" smtClean="0">
                <a:solidFill>
                  <a:prstClr val="black"/>
                </a:solidFill>
              </a:rPr>
            </a:br>
            <a:r>
              <a:rPr lang="ru-RU" sz="1800" b="1" dirty="0" smtClean="0">
                <a:solidFill>
                  <a:prstClr val="black"/>
                </a:solidFill>
              </a:rPr>
              <a:t>Федеральный институт развития образования   г.Москва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800" b="1" dirty="0" smtClean="0"/>
              <a:t>Выводы: </a:t>
            </a:r>
          </a:p>
          <a:p>
            <a:pPr>
              <a:buNone/>
            </a:pPr>
            <a:r>
              <a:rPr lang="ru-RU" sz="3800" dirty="0" smtClean="0"/>
              <a:t>4. В процессе пребывания ребенка в ДОУ у родителей возникает отчуждение к его образованию, развитию, которое родители стихийно готовы наверстать , когда ребенок начинает обучаться в школе. Родитель не может оценить и правильно использовать возможности ребенка. Иногда по отношению к ребенку неуспешному у родителей проявляется агрессия. В этой связи родителей важно включать в процесс воспитания и развития их детей. Родителей нужно готовить к будущему школьному обучению ребенка, используя деятельностный подход, научить родителей взаимодействовать с собственным ребенком.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3677466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111" y="1785926"/>
            <a:ext cx="7685889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Психолого-педагогические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Ольга Владимировна Бережнова</a:t>
            </a:r>
          </a:p>
          <a:p>
            <a:pPr>
              <a:buNone/>
            </a:pPr>
            <a:r>
              <a:rPr lang="ru-RU" dirty="0" smtClean="0"/>
              <a:t>    (Кандидат философских наук, заведующий кафедрой дошкольного образования)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berezhnova_ol_ga_vladimirovna_auto_150_5_80.jpg"/>
          <p:cNvPicPr>
            <a:picLocks noChangeAspect="1"/>
          </p:cNvPicPr>
          <p:nvPr/>
        </p:nvPicPr>
        <p:blipFill>
          <a:blip r:embed="rId2">
            <a:lum contrast="10000"/>
          </a:blip>
          <a:stretch>
            <a:fillRect/>
          </a:stretch>
        </p:blipFill>
        <p:spPr>
          <a:xfrm>
            <a:off x="4429124" y="1500174"/>
            <a:ext cx="3929090" cy="3929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5100" dirty="0" smtClean="0"/>
              <a:t>Ольга Бережнова: о видах деятельности </a:t>
            </a:r>
          </a:p>
          <a:p>
            <a:pPr algn="ctr">
              <a:buNone/>
            </a:pPr>
            <a:r>
              <a:rPr lang="ru-RU" sz="5100" dirty="0" smtClean="0"/>
              <a:t>в образовательном процессе </a:t>
            </a:r>
          </a:p>
          <a:p>
            <a:pPr algn="ctr">
              <a:buNone/>
            </a:pPr>
            <a:r>
              <a:rPr lang="ru-RU" sz="5100" dirty="0" smtClean="0"/>
              <a:t>дошкольного образования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 11 декабря 2015 г.</a:t>
            </a:r>
          </a:p>
          <a:p>
            <a:r>
              <a:rPr lang="ru-RU" sz="3600" dirty="0" smtClean="0"/>
              <a:t>«…Это сквозные механизмы развития ребенка. Их предлагается три: это игра, общение и исследовательская познавательная деятельность. Что бы мы ни организовывали, в каком бы блоке, в какой образовательной области мы бы ни работали, мы должны подумать сначала, где у нас игра, где мы общаемся с ребенком, а где он познает и исследует окружающий мир? На этом все строится, это три кита, на них держится деятельностный подход к системе дошкольного образования. </a:t>
            </a:r>
          </a:p>
          <a:p>
            <a:r>
              <a:rPr lang="ru-RU" sz="3600" dirty="0" smtClean="0"/>
              <a:t>Но этими тремя видами деятельности не может ограничиться образовательный процесс в детском саду: двигательная деятельность, активность. Мы что-то планируем по физическому развитию, обязательно берем двигательную деятельность, игровую, общение и познавательно-исследовательскую. Чтобы активность стала деятельностью, она должна стать для ребенка социально значимой. Когда  активность детская превратится в социально значимую деятельность, организованную вами – это и есть «фишка» педагога…»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5100" dirty="0" smtClean="0"/>
              <a:t>Ольга Бережнова: о видах деятельности </a:t>
            </a:r>
          </a:p>
          <a:p>
            <a:pPr algn="ctr">
              <a:buNone/>
            </a:pPr>
            <a:r>
              <a:rPr lang="ru-RU" sz="5100" dirty="0" smtClean="0"/>
              <a:t>в образовательном процессе </a:t>
            </a:r>
          </a:p>
          <a:p>
            <a:pPr algn="ctr">
              <a:buNone/>
            </a:pPr>
            <a:r>
              <a:rPr lang="ru-RU" sz="5100" dirty="0" smtClean="0"/>
              <a:t>дошкольного образования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 11 декабря 2015 г.</a:t>
            </a:r>
          </a:p>
          <a:p>
            <a:r>
              <a:rPr lang="ru-RU" sz="3400" dirty="0" smtClean="0"/>
              <a:t>«…Непосредственно образовательная деятельность (НОД) как период наивысшей восприимчивости детей к чему-то новому, тогда когда их нужно чему-то учить.  В большинстве известных вариативных программ НОД выделяют только по четырем областям. НОД – это не занятие, не мероприятие, это период времени, наибольшей активности ребенка для восприятия новой информации, к обучению. Этот период может быть в разных формах. Мы его выделим отдельно, т.к. именно на этот период у нас просят учебный план. Во ФГОС написано, что образовательная программа может реализовываться в течение всего времени пребывания ребенка в детском саду. Вы сами решаете, в течение какого времени. </a:t>
            </a:r>
          </a:p>
          <a:p>
            <a:r>
              <a:rPr lang="ru-RU" sz="3400" dirty="0" smtClean="0"/>
              <a:t>… Педагоги могут самостоятельно для себя определить те формы организации детских видов деятельности, которые приемлемы в группе…»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Волосовец Т1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857232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521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9723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Тарасова Наталья Владимировна</a:t>
            </a:r>
            <a:br>
              <a:rPr lang="ru-RU" sz="36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/>
              <a:t>Руководитель Центра дошкольного, общего, дополнительного и коррекционного образования </a:t>
            </a:r>
            <a:br>
              <a:rPr lang="ru-RU" sz="2800" dirty="0" smtClean="0"/>
            </a:br>
            <a:r>
              <a:rPr lang="ru-RU" sz="2800" dirty="0" smtClean="0"/>
              <a:t>ФГАУ «ФИРО» г. Москва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3" name="Рисунок 2" descr="НАТАЛИЯ-ТАРАСОВА-1024x7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572000" y="3571876"/>
            <a:ext cx="3857652" cy="27146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571472" y="3786190"/>
            <a:ext cx="4000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ea typeface="+mj-ea"/>
                <a:cs typeface="+mj-cs"/>
              </a:rPr>
              <a:t>Всероссийский практический семинар руководителей дошкольных образовательных учреждений</a:t>
            </a:r>
            <a:br>
              <a:rPr lang="ru-RU" sz="2400" dirty="0" smtClean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2400" dirty="0" smtClean="0">
                <a:solidFill>
                  <a:prstClr val="black"/>
                </a:solidFill>
                <a:ea typeface="+mj-ea"/>
                <a:cs typeface="+mj-cs"/>
              </a:rPr>
              <a:t>Москва · ГК "Измайлово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Н.В. Тарасова 1  (1)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642974" y="571480"/>
            <a:ext cx="10382280" cy="58400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70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Фокина Л. П. Шаблон презентации - 3а">
  <a:themeElements>
    <a:clrScheme name="Другая 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презентации - 3а</Template>
  <TotalTime>185</TotalTime>
  <Words>1603</Words>
  <PresentationFormat>Экран (4:3)</PresentationFormat>
  <Paragraphs>94</Paragraphs>
  <Slides>39</Slides>
  <Notes>0</Notes>
  <HiddenSlides>0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Фокина Л. П. Шаблон презентации - 3а</vt:lpstr>
      <vt:lpstr>Федеральный государственный образовательный стандарт дошкольного образования: проблемы и перспективы</vt:lpstr>
      <vt:lpstr>ФГОС ДО: п. 3.1</vt:lpstr>
      <vt:lpstr>Психолого-педагогические условия</vt:lpstr>
      <vt:lpstr>Психолого-педагогические условия</vt:lpstr>
      <vt:lpstr>Слайд 5</vt:lpstr>
      <vt:lpstr>Слайд 6</vt:lpstr>
      <vt:lpstr>Слайд 7</vt:lpstr>
      <vt:lpstr>Тарасова Наталья Владимировна  Руководитель Центра дошкольного, общего, дополнительного и коррекционного образования  ФГАУ «ФИРО» г. Москва  </vt:lpstr>
      <vt:lpstr>Слайд 9</vt:lpstr>
      <vt:lpstr>Слайд 10</vt:lpstr>
      <vt:lpstr>Психолого-педагогические условия</vt:lpstr>
      <vt:lpstr>Психолого-педагогические условия</vt:lpstr>
      <vt:lpstr>Психолого-педагогические условия</vt:lpstr>
      <vt:lpstr>Психолого-педагогические условия</vt:lpstr>
      <vt:lpstr>Психолого-педагогические условия</vt:lpstr>
      <vt:lpstr>Психолого-педагогические условия</vt:lpstr>
      <vt:lpstr>Психолого-педагогические условия</vt:lpstr>
      <vt:lpstr>Психолого-педагогические условия</vt:lpstr>
      <vt:lpstr>Кадровые условия</vt:lpstr>
      <vt:lpstr>Слайд 20</vt:lpstr>
      <vt:lpstr>Слайд 21</vt:lpstr>
      <vt:lpstr>Кадровые условия</vt:lpstr>
      <vt:lpstr>Кадровые условия</vt:lpstr>
      <vt:lpstr>Кадровые условия</vt:lpstr>
      <vt:lpstr>Кадровые условия</vt:lpstr>
      <vt:lpstr>Кадровые условия</vt:lpstr>
      <vt:lpstr>Развивающая предметно-пространственная среда</vt:lpstr>
      <vt:lpstr>Развивающая предметно-пространственная среда</vt:lpstr>
      <vt:lpstr>Слайд 29</vt:lpstr>
      <vt:lpstr>Слайд 30</vt:lpstr>
      <vt:lpstr>Взаимодействие с семьей</vt:lpstr>
      <vt:lpstr>Взаимодействие с семьей</vt:lpstr>
      <vt:lpstr>Слайд 33</vt:lpstr>
      <vt:lpstr>Слайд 34</vt:lpstr>
      <vt:lpstr> Федеральный государственный образовательный стандарт дошкольного образования  Комментарии Татьяны Николаевны Дороновой  Федеральный институт развития образования  г.Москва </vt:lpstr>
      <vt:lpstr> Федеральный государственный образовательный стандарт дошкольного образования  Комментарии Татьяны Николаевны Дороновой  Федеральный институт развития образования  г.Москва </vt:lpstr>
      <vt:lpstr> Федеральный государственный образовательный стандарт дошкольного образования  Комментарии Татьяны Николаевны Дороновой  Федеральный институт развития образования  г.Москва </vt:lpstr>
      <vt:lpstr> Федеральный государственный образовательный стандарт дошкольного образования  Комментарии Татьяны Николаевны Дороновой  Федеральный институт развития образования   г.Москва 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дошкольного обарзования: проблемы и перспе</dc:title>
  <dc:creator>Админ</dc:creator>
  <cp:lastModifiedBy>Бибигуль</cp:lastModifiedBy>
  <cp:revision>178</cp:revision>
  <dcterms:created xsi:type="dcterms:W3CDTF">2016-01-20T07:11:17Z</dcterms:created>
  <dcterms:modified xsi:type="dcterms:W3CDTF">2016-02-09T07:51:00Z</dcterms:modified>
</cp:coreProperties>
</file>